
<file path=[Content_Types].xml><?xml version="1.0" encoding="utf-8"?>
<Types xmlns="http://schemas.openxmlformats.org/package/2006/content-types">
  <Default Extension="png" ContentType="image/png"/>
  <Default Extension="jpe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58" r:id="rId4"/>
    <p:sldId id="260" r:id="rId5"/>
    <p:sldId id="261" r:id="rId6"/>
    <p:sldId id="266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CC0000"/>
    <a:srgbClr val="C45D08"/>
    <a:srgbClr val="E3512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B4AB-2800-45CC-B847-F3756989A7AD}" type="datetimeFigureOut">
              <a:rPr lang="en-GB" smtClean="0"/>
              <a:t>20/10/2018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1DE8-69E3-4EBF-8156-D2B05668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46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B4AB-2800-45CC-B847-F3756989A7AD}" type="datetimeFigureOut">
              <a:rPr lang="en-GB" smtClean="0"/>
              <a:t>20/10/2018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1DE8-69E3-4EBF-8156-D2B05668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36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B4AB-2800-45CC-B847-F3756989A7AD}" type="datetimeFigureOut">
              <a:rPr lang="en-GB" smtClean="0"/>
              <a:t>20/10/2018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1DE8-69E3-4EBF-8156-D2B05668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01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B4AB-2800-45CC-B847-F3756989A7AD}" type="datetimeFigureOut">
              <a:rPr lang="en-GB" smtClean="0"/>
              <a:t>20/10/2018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1DE8-69E3-4EBF-8156-D2B05668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95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B4AB-2800-45CC-B847-F3756989A7AD}" type="datetimeFigureOut">
              <a:rPr lang="en-GB" smtClean="0"/>
              <a:t>20/10/2018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1DE8-69E3-4EBF-8156-D2B05668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33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B4AB-2800-45CC-B847-F3756989A7AD}" type="datetimeFigureOut">
              <a:rPr lang="en-GB" smtClean="0"/>
              <a:t>20/10/2018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1DE8-69E3-4EBF-8156-D2B05668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7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B4AB-2800-45CC-B847-F3756989A7AD}" type="datetimeFigureOut">
              <a:rPr lang="en-GB" smtClean="0"/>
              <a:t>20/10/2018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1DE8-69E3-4EBF-8156-D2B05668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64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B4AB-2800-45CC-B847-F3756989A7AD}" type="datetimeFigureOut">
              <a:rPr lang="en-GB" smtClean="0"/>
              <a:t>20/10/2018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1DE8-69E3-4EBF-8156-D2B05668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10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B4AB-2800-45CC-B847-F3756989A7AD}" type="datetimeFigureOut">
              <a:rPr lang="en-GB" smtClean="0"/>
              <a:t>20/10/2018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1DE8-69E3-4EBF-8156-D2B05668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36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B4AB-2800-45CC-B847-F3756989A7AD}" type="datetimeFigureOut">
              <a:rPr lang="en-GB" smtClean="0"/>
              <a:t>20/10/2018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1DE8-69E3-4EBF-8156-D2B05668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73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B4AB-2800-45CC-B847-F3756989A7AD}" type="datetimeFigureOut">
              <a:rPr lang="en-GB" smtClean="0"/>
              <a:t>20/10/2018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1DE8-69E3-4EBF-8156-D2B05668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44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3B4AB-2800-45CC-B847-F3756989A7AD}" type="datetimeFigureOut">
              <a:rPr lang="en-GB" smtClean="0"/>
              <a:t>20/10/2018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31DE8-69E3-4EBF-8156-D2B05668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298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0"/>
            <a:ext cx="12246428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486888" y="1073790"/>
            <a:ext cx="11186556" cy="123002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 BLANCA" panose="02000000000000000000" pitchFamily="2" charset="0"/>
              </a:rPr>
              <a:t>Assay of Aspirin using Back </a:t>
            </a:r>
            <a:r>
              <a:rPr lang="en-GB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AR BLANCA" panose="02000000000000000000" pitchFamily="2" charset="0"/>
              </a:rPr>
              <a:t>T</a:t>
            </a:r>
            <a:r>
              <a:rPr lang="en-GB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 BLANCA" panose="02000000000000000000" pitchFamily="2" charset="0"/>
              </a:rPr>
              <a:t>itration</a:t>
            </a:r>
            <a:endParaRPr lang="en-GB" sz="4800" dirty="0">
              <a:solidFill>
                <a:schemeClr val="tx1">
                  <a:lumMod val="65000"/>
                  <a:lumOff val="35000"/>
                </a:schemeClr>
              </a:solidFill>
              <a:latin typeface="AR BLANCA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7214" y="5771408"/>
            <a:ext cx="12219214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 BLANCA" panose="02000000000000000000" pitchFamily="2" charset="0"/>
              </a:rPr>
              <a:t>Prepared by: Roaa Salman</a:t>
            </a:r>
            <a:endParaRPr lang="en-GB" sz="3200" dirty="0">
              <a:solidFill>
                <a:schemeClr val="tx1">
                  <a:lumMod val="65000"/>
                  <a:lumOff val="35000"/>
                </a:schemeClr>
              </a:solidFill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127" y="1970459"/>
            <a:ext cx="564994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Aspirin is a weak acid that also </a:t>
            </a:r>
            <a:endParaRPr lang="en-GB" sz="3200" dirty="0" smtClean="0"/>
          </a:p>
          <a:p>
            <a:r>
              <a:rPr lang="en-GB" sz="3200" dirty="0"/>
              <a:t> </a:t>
            </a:r>
            <a:r>
              <a:rPr lang="en-GB" sz="3200" dirty="0" smtClean="0"/>
              <a:t>  undergoes </a:t>
            </a:r>
            <a:r>
              <a:rPr lang="en-GB" sz="3200" dirty="0"/>
              <a:t>slow </a:t>
            </a:r>
            <a:r>
              <a:rPr lang="en-GB" sz="3200" dirty="0" smtClean="0"/>
              <a:t>hydrolysis.</a:t>
            </a:r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476127" y="3573448"/>
            <a:ext cx="118099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Each </a:t>
            </a:r>
            <a:r>
              <a:rPr lang="en-GB" sz="3200" dirty="0"/>
              <a:t>aspirin molecule reacts with </a:t>
            </a:r>
            <a:r>
              <a:rPr lang="en-GB" sz="3200" dirty="0" smtClean="0"/>
              <a:t> two </a:t>
            </a:r>
            <a:r>
              <a:rPr lang="en-GB" sz="3200" dirty="0" smtClean="0"/>
              <a:t>sodium hydroxide molecules.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76127" y="4886333"/>
            <a:ext cx="108065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In this experiment,  </a:t>
            </a:r>
            <a:r>
              <a:rPr lang="en-GB" sz="3200" b="1" dirty="0" smtClean="0">
                <a:solidFill>
                  <a:srgbClr val="FF0000"/>
                </a:solidFill>
              </a:rPr>
              <a:t>back titration </a:t>
            </a:r>
            <a:r>
              <a:rPr lang="en-GB" sz="3200" dirty="0" smtClean="0"/>
              <a:t>method will be used in order to determine the weight of aspirin in a typical aspirin tablet.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00332" y="675249"/>
            <a:ext cx="18854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/>
              <a:t>Aspirin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26" y="535555"/>
            <a:ext cx="3951621" cy="286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88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700" y="3352014"/>
            <a:ext cx="113765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Assuming that there is no other acids with aspirin, the titration with </a:t>
            </a:r>
            <a:r>
              <a:rPr lang="en-GB" sz="2800" dirty="0" err="1" smtClean="0"/>
              <a:t>NaOH</a:t>
            </a:r>
            <a:r>
              <a:rPr lang="en-GB" sz="2800" dirty="0" smtClean="0"/>
              <a:t> allows you to determine the amount of the aspirin in the tested tablet. </a:t>
            </a:r>
            <a:endParaRPr lang="en-GB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853" y="300326"/>
            <a:ext cx="9315199" cy="25405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68948" y="4494134"/>
            <a:ext cx="5474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  <a:latin typeface="AR CENA" panose="02000000000000000000" pitchFamily="2" charset="0"/>
              </a:rPr>
              <a:t>However this is not the case!</a:t>
            </a:r>
            <a:endParaRPr lang="en-GB" sz="3600" dirty="0">
              <a:solidFill>
                <a:srgbClr val="FF0000"/>
              </a:solidFill>
              <a:latin typeface="AR CENA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7700" y="5539545"/>
            <a:ext cx="116798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</a:rPr>
              <a:t>Because, aspirin </a:t>
            </a:r>
            <a:r>
              <a:rPr lang="en-GB" sz="2800" dirty="0">
                <a:solidFill>
                  <a:prstClr val="black"/>
                </a:solidFill>
              </a:rPr>
              <a:t>tablet may contain </a:t>
            </a:r>
            <a:r>
              <a:rPr lang="en-GB" sz="2800" dirty="0" smtClean="0">
                <a:solidFill>
                  <a:prstClr val="black"/>
                </a:solidFill>
              </a:rPr>
              <a:t>other carboxyl </a:t>
            </a:r>
            <a:r>
              <a:rPr lang="en-GB" sz="2800" dirty="0">
                <a:solidFill>
                  <a:prstClr val="black"/>
                </a:solidFill>
              </a:rPr>
              <a:t>groups that are not related to the structure of the acetyl salicylic acid.</a:t>
            </a:r>
          </a:p>
        </p:txBody>
      </p:sp>
    </p:spTree>
    <p:extLst>
      <p:ext uri="{BB962C8B-B14F-4D97-AF65-F5344CB8AC3E}">
        <p14:creationId xmlns:p14="http://schemas.microsoft.com/office/powerpoint/2010/main" val="291840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889554"/>
            <a:ext cx="113372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1- Masking the carboxyl groups by titration of aspirin with 0.1M </a:t>
            </a:r>
            <a:r>
              <a:rPr lang="en-GB" sz="2800" b="1" dirty="0" err="1" smtClean="0"/>
              <a:t>NaOH</a:t>
            </a:r>
            <a:r>
              <a:rPr lang="en-GB" sz="2800" b="1" dirty="0" smtClean="0">
                <a:solidFill>
                  <a:srgbClr val="FF0000"/>
                </a:solidFill>
              </a:rPr>
              <a:t>(V1).</a:t>
            </a:r>
            <a:endParaRPr lang="en-GB" sz="2800" b="1" dirty="0">
              <a:solidFill>
                <a:srgbClr val="FF0000"/>
              </a:solidFill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281355" y="140677"/>
            <a:ext cx="2212464" cy="63121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rgbClr val="7030A0"/>
                </a:solidFill>
                <a:latin typeface="AR BLANCA" panose="02000000000000000000" pitchFamily="2" charset="0"/>
              </a:rPr>
              <a:t>Principle </a:t>
            </a:r>
            <a:endParaRPr lang="en-GB" sz="4000" b="1" dirty="0">
              <a:solidFill>
                <a:srgbClr val="7030A0"/>
              </a:solidFill>
              <a:latin typeface="AR BLANCA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005" y="1904779"/>
            <a:ext cx="2791108" cy="378350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0770919" y="2101931"/>
            <a:ext cx="843149" cy="80752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0.1M </a:t>
            </a:r>
            <a:r>
              <a:rPr lang="en-GB" b="1" dirty="0" err="1" smtClean="0">
                <a:solidFill>
                  <a:schemeClr val="tx1"/>
                </a:solidFill>
              </a:rPr>
              <a:t>NaOH</a:t>
            </a:r>
            <a:r>
              <a:rPr lang="en-GB" b="1" dirty="0" smtClean="0">
                <a:solidFill>
                  <a:srgbClr val="FF0000"/>
                </a:solidFill>
              </a:rPr>
              <a:t>(V1)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770919" y="4631378"/>
            <a:ext cx="1294411" cy="79564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Aspirin dissolved in ethanol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0011" y="2337611"/>
            <a:ext cx="8354292" cy="287565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710" y="2695698"/>
            <a:ext cx="8285593" cy="209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7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4056" y="417099"/>
            <a:ext cx="10148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2. Alkaline hydrolysis of aspirin ester using </a:t>
            </a:r>
            <a:r>
              <a:rPr lang="en-GB" sz="2800" b="1" dirty="0" smtClean="0">
                <a:solidFill>
                  <a:srgbClr val="FF0000"/>
                </a:solidFill>
              </a:rPr>
              <a:t>excess</a:t>
            </a:r>
            <a:r>
              <a:rPr lang="en-GB" sz="2800" b="1" dirty="0" smtClean="0"/>
              <a:t> 0.1M </a:t>
            </a:r>
            <a:r>
              <a:rPr lang="en-GB" sz="2800" b="1" dirty="0" err="1" smtClean="0"/>
              <a:t>NaOH</a:t>
            </a:r>
            <a:r>
              <a:rPr lang="en-GB" sz="2800" b="1" dirty="0" smtClean="0"/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(V2)</a:t>
            </a:r>
            <a:r>
              <a:rPr lang="en-GB" sz="2800" b="1" dirty="0" smtClean="0"/>
              <a:t>.</a:t>
            </a:r>
            <a:endParaRPr lang="en-GB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4056" y="4397005"/>
            <a:ext cx="111232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In theory, </a:t>
            </a:r>
            <a:r>
              <a:rPr lang="en-GB" sz="2800" b="1" dirty="0" smtClean="0">
                <a:solidFill>
                  <a:srgbClr val="FF0000"/>
                </a:solidFill>
              </a:rPr>
              <a:t>V2</a:t>
            </a:r>
            <a:r>
              <a:rPr lang="en-GB" sz="2400" dirty="0" smtClean="0"/>
              <a:t> </a:t>
            </a:r>
            <a:r>
              <a:rPr lang="en-GB" sz="2400" dirty="0" smtClean="0"/>
              <a:t>is </a:t>
            </a:r>
            <a:r>
              <a:rPr lang="en-GB" sz="2400" dirty="0" err="1" smtClean="0"/>
              <a:t>equil</a:t>
            </a:r>
            <a:r>
              <a:rPr lang="en-GB" sz="2400" dirty="0" smtClean="0"/>
              <a:t> to </a:t>
            </a:r>
            <a:r>
              <a:rPr lang="en-GB" sz="2800" b="1" dirty="0" smtClean="0">
                <a:solidFill>
                  <a:srgbClr val="FF0000"/>
                </a:solidFill>
              </a:rPr>
              <a:t>V1</a:t>
            </a:r>
            <a:r>
              <a:rPr lang="en-GB" sz="2400" dirty="0" smtClean="0"/>
              <a:t>, </a:t>
            </a:r>
            <a:r>
              <a:rPr lang="en-GB" sz="2400" dirty="0" smtClean="0"/>
              <a:t>since one mole of aspirin is made from one mole of salicylic acid( masked by </a:t>
            </a:r>
            <a:r>
              <a:rPr lang="en-GB" sz="2800" b="1" dirty="0" smtClean="0">
                <a:solidFill>
                  <a:srgbClr val="FF0000"/>
                </a:solidFill>
              </a:rPr>
              <a:t>V1</a:t>
            </a:r>
            <a:r>
              <a:rPr lang="en-GB" sz="2400" dirty="0" smtClean="0"/>
              <a:t> </a:t>
            </a:r>
            <a:r>
              <a:rPr lang="en-GB" sz="2400" dirty="0" err="1" smtClean="0"/>
              <a:t>NaOH</a:t>
            </a:r>
            <a:r>
              <a:rPr lang="en-GB" sz="2400" dirty="0" smtClean="0"/>
              <a:t>) and one mole of acetic acid neutralized by </a:t>
            </a:r>
            <a:r>
              <a:rPr lang="en-GB" sz="2800" b="1" dirty="0" smtClean="0">
                <a:solidFill>
                  <a:srgbClr val="FF0000"/>
                </a:solidFill>
              </a:rPr>
              <a:t>V2</a:t>
            </a:r>
            <a:r>
              <a:rPr lang="en-GB" sz="2400" dirty="0" smtClean="0"/>
              <a:t> </a:t>
            </a:r>
            <a:r>
              <a:rPr lang="en-GB" sz="2400" dirty="0" err="1" smtClean="0"/>
              <a:t>NaOH</a:t>
            </a:r>
            <a:r>
              <a:rPr lang="en-GB" sz="2400" dirty="0" smtClean="0"/>
              <a:t>. 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3340260" y="5265918"/>
            <a:ext cx="58545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200" b="1" dirty="0">
                <a:solidFill>
                  <a:srgbClr val="FF0000"/>
                </a:solidFill>
                <a:latin typeface="AR CENA" panose="02000000000000000000" pitchFamily="2" charset="0"/>
              </a:rPr>
              <a:t>Unfortunately this is not the case </a:t>
            </a:r>
            <a:r>
              <a:rPr lang="en-GB" sz="3200" b="1" dirty="0">
                <a:solidFill>
                  <a:srgbClr val="FF0000"/>
                </a:solidFill>
                <a:latin typeface="AR CENA" panose="02000000000000000000" pitchFamily="2" charset="0"/>
              </a:rPr>
              <a:t>!</a:t>
            </a:r>
            <a:endParaRPr lang="en-GB" sz="3200" b="1" dirty="0">
              <a:solidFill>
                <a:srgbClr val="FF0000"/>
              </a:solidFill>
              <a:latin typeface="AR CENA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4056" y="5663024"/>
            <a:ext cx="11335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400" dirty="0">
                <a:solidFill>
                  <a:prstClr val="black"/>
                </a:solidFill>
              </a:rPr>
              <a:t>The break down of aspirin requires an excess of base to ensure the hydrolysis</a:t>
            </a:r>
            <a:r>
              <a:rPr lang="en-GB" sz="2400" dirty="0" smtClean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en-GB" sz="2400" dirty="0" smtClean="0">
                <a:solidFill>
                  <a:prstClr val="black"/>
                </a:solidFill>
              </a:rPr>
              <a:t>Furthermore</a:t>
            </a:r>
            <a:r>
              <a:rPr lang="en-GB" sz="2400" dirty="0">
                <a:solidFill>
                  <a:prstClr val="black"/>
                </a:solidFill>
              </a:rPr>
              <a:t>, aspirin tablet may contain carboxyl groups that are not related to the structure of the acetyl salicylic acid.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151" y="1036787"/>
            <a:ext cx="2478849" cy="3360218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10818419" y="940319"/>
            <a:ext cx="1278577" cy="78377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Excess of 0.1M </a:t>
            </a:r>
            <a:r>
              <a:rPr lang="en-GB" b="1" dirty="0" err="1" smtClean="0">
                <a:solidFill>
                  <a:schemeClr val="tx1"/>
                </a:solidFill>
              </a:rPr>
              <a:t>NaOH</a:t>
            </a:r>
            <a:r>
              <a:rPr lang="en-GB" b="1" dirty="0" smtClean="0">
                <a:solidFill>
                  <a:srgbClr val="FF0000"/>
                </a:solidFill>
              </a:rPr>
              <a:t>(V2)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952575" y="3633849"/>
            <a:ext cx="1144421" cy="61751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Aspirin+ </a:t>
            </a:r>
            <a:r>
              <a:rPr lang="en-GB" b="1" dirty="0" smtClean="0">
                <a:solidFill>
                  <a:srgbClr val="FF0000"/>
                </a:solidFill>
              </a:rPr>
              <a:t>V1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NaOH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4057" y="1460665"/>
            <a:ext cx="8853700" cy="279070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287" y="1724091"/>
            <a:ext cx="8330152" cy="209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85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257" y="505139"/>
            <a:ext cx="111984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>
                <a:solidFill>
                  <a:prstClr val="black"/>
                </a:solidFill>
              </a:rPr>
              <a:t>3. Back titration of the unconsumed 0.1M </a:t>
            </a:r>
            <a:r>
              <a:rPr lang="en-GB" sz="2800" b="1" dirty="0" err="1">
                <a:solidFill>
                  <a:prstClr val="black"/>
                </a:solidFill>
              </a:rPr>
              <a:t>NaOH</a:t>
            </a:r>
            <a:r>
              <a:rPr lang="en-GB" sz="2800" b="1" dirty="0">
                <a:solidFill>
                  <a:prstClr val="black"/>
                </a:solidFill>
              </a:rPr>
              <a:t> </a:t>
            </a:r>
            <a:r>
              <a:rPr lang="en-GB" sz="2800" b="1" dirty="0">
                <a:solidFill>
                  <a:srgbClr val="FF0000"/>
                </a:solidFill>
              </a:rPr>
              <a:t>(V3) </a:t>
            </a:r>
            <a:r>
              <a:rPr lang="en-GB" sz="2800" b="1" dirty="0">
                <a:solidFill>
                  <a:prstClr val="black"/>
                </a:solidFill>
              </a:rPr>
              <a:t>with 0.1M </a:t>
            </a:r>
            <a:r>
              <a:rPr lang="en-GB" sz="2800" b="1" dirty="0" err="1">
                <a:solidFill>
                  <a:prstClr val="black"/>
                </a:solidFill>
              </a:rPr>
              <a:t>Hcl</a:t>
            </a:r>
            <a:r>
              <a:rPr lang="en-GB" sz="2800" b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330" y="1188984"/>
            <a:ext cx="3966358" cy="5376618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9476509" y="1484416"/>
            <a:ext cx="1151906" cy="43938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0.1M </a:t>
            </a:r>
            <a:r>
              <a:rPr lang="en-GB" b="1" dirty="0" err="1" smtClean="0">
                <a:solidFill>
                  <a:schemeClr val="tx1"/>
                </a:solidFill>
              </a:rPr>
              <a:t>Hcl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476509" y="5557653"/>
            <a:ext cx="1828800" cy="5937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Excess of 0.1M </a:t>
            </a:r>
            <a:r>
              <a:rPr lang="en-GB" b="1" dirty="0" err="1" smtClean="0">
                <a:solidFill>
                  <a:srgbClr val="002060"/>
                </a:solidFill>
              </a:rPr>
              <a:t>NaOH</a:t>
            </a:r>
            <a:r>
              <a:rPr lang="en-GB" b="1" dirty="0" smtClean="0">
                <a:solidFill>
                  <a:srgbClr val="FF0000"/>
                </a:solidFill>
              </a:rPr>
              <a:t>(V2)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18" y="2410692"/>
            <a:ext cx="6741822" cy="1466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34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9796" y="937093"/>
            <a:ext cx="112693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1. </a:t>
            </a:r>
            <a:r>
              <a:rPr lang="en-GB" sz="2000" b="1" dirty="0" smtClean="0"/>
              <a:t>Triturate </a:t>
            </a:r>
            <a:r>
              <a:rPr lang="en-GB" sz="2000" b="1" u="sng" dirty="0" smtClean="0"/>
              <a:t>one tablet </a:t>
            </a:r>
            <a:r>
              <a:rPr lang="en-GB" sz="2000" b="1" dirty="0" smtClean="0"/>
              <a:t>of commercially available </a:t>
            </a:r>
            <a:r>
              <a:rPr lang="en-GB" sz="2000" b="1" dirty="0"/>
              <a:t>aspirin(SDI), </a:t>
            </a:r>
            <a:r>
              <a:rPr lang="en-GB" sz="2000" b="1" dirty="0" smtClean="0"/>
              <a:t>and place it into a conical flask.</a:t>
            </a:r>
            <a:endParaRPr lang="en-GB" sz="2000" b="1" dirty="0"/>
          </a:p>
        </p:txBody>
      </p:sp>
      <p:sp>
        <p:nvSpPr>
          <p:cNvPr id="2" name="Rectangle 1"/>
          <p:cNvSpPr/>
          <p:nvPr/>
        </p:nvSpPr>
        <p:spPr>
          <a:xfrm>
            <a:off x="209796" y="1444132"/>
            <a:ext cx="118773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2. </a:t>
            </a:r>
            <a:r>
              <a:rPr lang="en-GB" sz="2000" b="1" dirty="0" smtClean="0"/>
              <a:t>Dissolve the triturated aspirin with </a:t>
            </a:r>
            <a:r>
              <a:rPr lang="en-GB" sz="2000" b="1" u="sng" dirty="0" smtClean="0"/>
              <a:t>10ml ethanol</a:t>
            </a:r>
            <a:r>
              <a:rPr lang="en-GB" sz="2000" b="1" dirty="0" smtClean="0"/>
              <a:t>. The </a:t>
            </a:r>
            <a:r>
              <a:rPr lang="en-GB" sz="2000" b="1" dirty="0"/>
              <a:t>solution will remain cloudy due to the insoluble </a:t>
            </a:r>
            <a:r>
              <a:rPr lang="en-GB" sz="2000" b="1" dirty="0" smtClean="0"/>
              <a:t>additives.  </a:t>
            </a:r>
            <a:endParaRPr lang="en-GB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209796" y="2072024"/>
            <a:ext cx="119822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3. </a:t>
            </a:r>
            <a:r>
              <a:rPr lang="en-GB" sz="2000" b="1" dirty="0"/>
              <a:t>Add </a:t>
            </a:r>
            <a:r>
              <a:rPr lang="en-GB" sz="2000" b="1" dirty="0" smtClean="0"/>
              <a:t>one drop </a:t>
            </a:r>
            <a:r>
              <a:rPr lang="en-GB" sz="2000" b="1" dirty="0"/>
              <a:t>of </a:t>
            </a:r>
            <a:r>
              <a:rPr lang="en-GB" sz="2000" b="1" u="sng" dirty="0" smtClean="0"/>
              <a:t>phenol red</a:t>
            </a:r>
            <a:r>
              <a:rPr lang="en-GB" sz="2000" b="1" dirty="0" smtClean="0"/>
              <a:t> </a:t>
            </a:r>
            <a:r>
              <a:rPr lang="en-GB" sz="2000" b="1" dirty="0"/>
              <a:t>indicator</a:t>
            </a:r>
            <a:r>
              <a:rPr lang="en-GB" sz="2000" b="1" dirty="0" smtClean="0"/>
              <a:t>. </a:t>
            </a:r>
            <a:r>
              <a:rPr lang="en-GB" sz="2000" b="1" dirty="0" smtClean="0">
                <a:solidFill>
                  <a:srgbClr val="FF9900"/>
                </a:solidFill>
              </a:rPr>
              <a:t>(orange) </a:t>
            </a:r>
            <a:endParaRPr lang="en-GB" sz="2000" b="1" dirty="0">
              <a:solidFill>
                <a:srgbClr val="FF99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796" y="2507286"/>
            <a:ext cx="119822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b="1" dirty="0" smtClean="0">
                <a:solidFill>
                  <a:prstClr val="black"/>
                </a:solidFill>
              </a:rPr>
              <a:t>4. Slowly </a:t>
            </a:r>
            <a:r>
              <a:rPr lang="en-GB" sz="2000" b="1" dirty="0">
                <a:solidFill>
                  <a:prstClr val="black"/>
                </a:solidFill>
              </a:rPr>
              <a:t>titrate the aspirin with the </a:t>
            </a:r>
            <a:r>
              <a:rPr lang="en-GB" sz="2000" b="1" u="sng" dirty="0">
                <a:solidFill>
                  <a:prstClr val="black"/>
                </a:solidFill>
              </a:rPr>
              <a:t>standardized </a:t>
            </a:r>
            <a:r>
              <a:rPr lang="en-GB" sz="2000" b="1" u="sng" dirty="0" smtClean="0">
                <a:solidFill>
                  <a:prstClr val="black"/>
                </a:solidFill>
              </a:rPr>
              <a:t>0.1</a:t>
            </a:r>
            <a:r>
              <a:rPr lang="en-GB" sz="2000" b="1" u="sng" dirty="0"/>
              <a:t>M</a:t>
            </a:r>
            <a:r>
              <a:rPr lang="en-GB" sz="2000" b="1" u="sng" dirty="0" smtClean="0">
                <a:solidFill>
                  <a:prstClr val="black"/>
                </a:solidFill>
              </a:rPr>
              <a:t> </a:t>
            </a:r>
            <a:r>
              <a:rPr lang="en-GB" sz="2000" b="1" u="sng" dirty="0" err="1">
                <a:solidFill>
                  <a:prstClr val="black"/>
                </a:solidFill>
              </a:rPr>
              <a:t>NaOH</a:t>
            </a:r>
            <a:r>
              <a:rPr lang="en-GB" sz="2000" b="1" u="sng" dirty="0">
                <a:solidFill>
                  <a:prstClr val="black"/>
                </a:solidFill>
              </a:rPr>
              <a:t> </a:t>
            </a:r>
            <a:r>
              <a:rPr lang="en-GB" sz="2000" b="1" dirty="0" smtClean="0">
                <a:solidFill>
                  <a:prstClr val="black"/>
                </a:solidFill>
              </a:rPr>
              <a:t>solution drop by drop until the endpoint is reached</a:t>
            </a:r>
            <a:r>
              <a:rPr lang="en-GB" sz="2000" b="1" dirty="0" smtClean="0"/>
              <a:t>, </a:t>
            </a:r>
            <a:r>
              <a:rPr lang="en-GB" sz="2400" b="1" dirty="0" smtClean="0">
                <a:solidFill>
                  <a:srgbClr val="FF0000"/>
                </a:solidFill>
              </a:rPr>
              <a:t>(</a:t>
            </a:r>
            <a:r>
              <a:rPr lang="en-GB" sz="2400" b="1" dirty="0">
                <a:solidFill>
                  <a:srgbClr val="FF0000"/>
                </a:solidFill>
              </a:rPr>
              <a:t>V1</a:t>
            </a:r>
            <a:r>
              <a:rPr lang="en-GB" sz="2400" b="1" dirty="0" smtClean="0">
                <a:solidFill>
                  <a:srgbClr val="FF0000"/>
                </a:solidFill>
              </a:rPr>
              <a:t>)</a:t>
            </a:r>
            <a:r>
              <a:rPr lang="en-GB" sz="2000" b="1" dirty="0" smtClean="0"/>
              <a:t>.</a:t>
            </a:r>
            <a:r>
              <a:rPr lang="en-GB" sz="2400" b="1" dirty="0" smtClean="0"/>
              <a:t> </a:t>
            </a:r>
            <a:r>
              <a:rPr lang="en-GB" sz="2000" b="1" dirty="0" smtClean="0">
                <a:solidFill>
                  <a:srgbClr val="CC0066"/>
                </a:solidFill>
              </a:rPr>
              <a:t>(red)</a:t>
            </a:r>
            <a:endParaRPr lang="en-GB" sz="2000" b="1" dirty="0">
              <a:solidFill>
                <a:srgbClr val="CC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796" y="3296490"/>
            <a:ext cx="5261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5. Add excess of </a:t>
            </a:r>
            <a:r>
              <a:rPr lang="en-GB" sz="2000" b="1" dirty="0" err="1" smtClean="0"/>
              <a:t>NaOH</a:t>
            </a:r>
            <a:r>
              <a:rPr lang="en-GB" sz="2000" b="1" dirty="0" smtClean="0"/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(V2)</a:t>
            </a:r>
            <a:r>
              <a:rPr lang="en-GB" sz="2000" b="1" dirty="0" smtClean="0"/>
              <a:t>.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>
                <a:solidFill>
                  <a:srgbClr val="FF0000"/>
                </a:solidFill>
              </a:rPr>
              <a:t>(</a:t>
            </a:r>
            <a:r>
              <a:rPr lang="en-GB" sz="2400" b="1" dirty="0" smtClean="0">
                <a:solidFill>
                  <a:srgbClr val="FF0000"/>
                </a:solidFill>
              </a:rPr>
              <a:t>V2= V1 +3 ml).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9796" y="4171215"/>
            <a:ext cx="106404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7. </a:t>
            </a:r>
            <a:r>
              <a:rPr lang="en-GB" sz="2000" b="1" dirty="0" smtClean="0"/>
              <a:t>Back </a:t>
            </a:r>
            <a:r>
              <a:rPr lang="en-GB" sz="2000" b="1" dirty="0" smtClean="0"/>
              <a:t>titration with 0.1M </a:t>
            </a:r>
            <a:r>
              <a:rPr lang="en-GB" sz="2000" b="1" dirty="0" err="1" smtClean="0"/>
              <a:t>Hcl</a:t>
            </a:r>
            <a:r>
              <a:rPr lang="en-GB" sz="2000" b="1" dirty="0" smtClean="0"/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( V3)</a:t>
            </a:r>
            <a:r>
              <a:rPr lang="en-GB" sz="2000" b="1" dirty="0" smtClean="0"/>
              <a:t>.</a:t>
            </a:r>
            <a:r>
              <a:rPr lang="en-GB" sz="2400" b="1" dirty="0" smtClean="0">
                <a:solidFill>
                  <a:srgbClr val="FF0000"/>
                </a:solidFill>
              </a:rPr>
              <a:t> V3</a:t>
            </a:r>
            <a:r>
              <a:rPr lang="en-GB" sz="2000" b="1" dirty="0" smtClean="0"/>
              <a:t> is the remaining </a:t>
            </a:r>
            <a:r>
              <a:rPr lang="en-GB" sz="2000" b="1" dirty="0" smtClean="0"/>
              <a:t>base(unconsumed, not </a:t>
            </a:r>
            <a:r>
              <a:rPr lang="en-GB" sz="2000" b="1" dirty="0" smtClean="0"/>
              <a:t>reacted with the </a:t>
            </a:r>
            <a:endParaRPr lang="en-GB" sz="2000" b="1" dirty="0" smtClean="0"/>
          </a:p>
          <a:p>
            <a:r>
              <a:rPr lang="en-GB" sz="2000" b="1" dirty="0" smtClean="0"/>
              <a:t>   aspirin). 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796" y="4707404"/>
            <a:ext cx="4068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8</a:t>
            </a:r>
            <a:r>
              <a:rPr lang="en-GB" sz="2000" b="1" dirty="0" smtClean="0"/>
              <a:t>. </a:t>
            </a:r>
            <a:r>
              <a:rPr lang="en-GB" sz="2000" b="1" dirty="0" smtClean="0"/>
              <a:t>Consumed </a:t>
            </a:r>
            <a:r>
              <a:rPr lang="en-GB" sz="2000" b="1" dirty="0" err="1" smtClean="0"/>
              <a:t>NaOH</a:t>
            </a:r>
            <a:r>
              <a:rPr lang="en-GB" sz="2000" b="1" dirty="0" smtClean="0"/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(V4) </a:t>
            </a:r>
            <a:r>
              <a:rPr lang="en-GB" sz="2000" b="1" dirty="0" smtClean="0"/>
              <a:t>= </a:t>
            </a:r>
            <a:r>
              <a:rPr lang="en-GB" sz="2400" b="1" dirty="0" smtClean="0"/>
              <a:t>V2 – V3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796" y="5234115"/>
            <a:ext cx="5058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9</a:t>
            </a:r>
            <a:r>
              <a:rPr lang="en-GB" sz="2000" b="1" dirty="0" smtClean="0"/>
              <a:t>. Moles </a:t>
            </a:r>
            <a:r>
              <a:rPr lang="en-GB" sz="2000" b="1" dirty="0" smtClean="0"/>
              <a:t>(consumed </a:t>
            </a:r>
            <a:r>
              <a:rPr lang="en-GB" sz="2000" b="1" dirty="0" err="1" smtClean="0"/>
              <a:t>NaOH</a:t>
            </a:r>
            <a:r>
              <a:rPr lang="en-GB" sz="2000" b="1" dirty="0" smtClean="0"/>
              <a:t> )= Moles ( aspirin) </a:t>
            </a:r>
            <a:endParaRPr lang="en-GB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09796" y="5775844"/>
            <a:ext cx="9416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10</a:t>
            </a:r>
            <a:r>
              <a:rPr lang="en-GB" sz="2000" b="1" dirty="0" smtClean="0"/>
              <a:t>. </a:t>
            </a:r>
            <a:r>
              <a:rPr lang="en-GB" sz="2000" b="1" dirty="0" smtClean="0"/>
              <a:t>V (consumed </a:t>
            </a:r>
            <a:r>
              <a:rPr lang="en-GB" sz="2000" b="1" dirty="0" err="1" smtClean="0"/>
              <a:t>NaOH</a:t>
            </a:r>
            <a:r>
              <a:rPr lang="en-GB" sz="2000" b="1" dirty="0" smtClean="0"/>
              <a:t>) </a:t>
            </a:r>
            <a:r>
              <a:rPr lang="ar-IQ" sz="2000" b="1" dirty="0" smtClean="0"/>
              <a:t>×</a:t>
            </a:r>
            <a:r>
              <a:rPr lang="en-GB" sz="2000" b="1" dirty="0" smtClean="0"/>
              <a:t> Molarity (consumed </a:t>
            </a:r>
            <a:r>
              <a:rPr lang="en-GB" sz="2000" b="1" dirty="0" err="1" smtClean="0"/>
              <a:t>NaOH</a:t>
            </a:r>
            <a:r>
              <a:rPr lang="en-GB" sz="2000" b="1" dirty="0" smtClean="0"/>
              <a:t>)  =  </a:t>
            </a:r>
            <a:r>
              <a:rPr lang="en-GB" sz="2000" b="1" dirty="0" err="1" smtClean="0">
                <a:solidFill>
                  <a:srgbClr val="FF0000"/>
                </a:solidFill>
              </a:rPr>
              <a:t>Wt</a:t>
            </a:r>
            <a:r>
              <a:rPr lang="en-GB" sz="2000" b="1" dirty="0" smtClean="0">
                <a:solidFill>
                  <a:srgbClr val="FF0000"/>
                </a:solidFill>
              </a:rPr>
              <a:t> (aspirin) ?</a:t>
            </a:r>
            <a:r>
              <a:rPr lang="en-GB" sz="2000" b="1" dirty="0" smtClean="0"/>
              <a:t>/ </a:t>
            </a:r>
            <a:r>
              <a:rPr lang="en-GB" sz="2000" b="1" dirty="0" err="1" smtClean="0"/>
              <a:t>M.Wt</a:t>
            </a:r>
            <a:r>
              <a:rPr lang="en-GB" sz="2000" b="1" dirty="0" smtClean="0"/>
              <a:t> (aspirin)</a:t>
            </a:r>
            <a:endParaRPr lang="en-GB" sz="20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209796" y="269460"/>
            <a:ext cx="4635336" cy="486481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7030A0"/>
                </a:solidFill>
                <a:latin typeface="AR BLANCA" panose="02000000000000000000" pitchFamily="2" charset="0"/>
              </a:rPr>
              <a:t>Procedure and calculation</a:t>
            </a:r>
            <a:r>
              <a:rPr lang="en-GB" sz="3200" dirty="0" smtClean="0">
                <a:solidFill>
                  <a:srgbClr val="7030A0"/>
                </a:solidFill>
              </a:rPr>
              <a:t> 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796" y="3788928"/>
            <a:ext cx="5297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6. Heat the mixture for ten minutes with stirring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406859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4640</TotalTime>
  <Words>442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 BLANCA</vt:lpstr>
      <vt:lpstr>AR CENA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roaa shireen</dc:creator>
  <cp:lastModifiedBy>roaa shireen</cp:lastModifiedBy>
  <cp:revision>51</cp:revision>
  <dcterms:created xsi:type="dcterms:W3CDTF">2018-10-16T19:05:49Z</dcterms:created>
  <dcterms:modified xsi:type="dcterms:W3CDTF">2018-10-20T20:37:27Z</dcterms:modified>
</cp:coreProperties>
</file>